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7" r:id="rId11"/>
    <p:sldId id="263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4668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143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312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535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274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17589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604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284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74826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2333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7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6A5E2-6D06-42CC-8AF4-7D00AB37D906}" type="datetimeFigureOut">
              <a:rPr lang="tr-TR" smtClean="0"/>
              <a:t>30.10.2020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A2AE5-E2DC-4655-BDD7-FFA06D37FED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9978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876530" y="965795"/>
            <a:ext cx="5651446" cy="1470025"/>
          </a:xfrm>
        </p:spPr>
        <p:txBody>
          <a:bodyPr/>
          <a:lstStyle/>
          <a:p>
            <a:r>
              <a:rPr lang="tr-TR" dirty="0" smtClean="0"/>
              <a:t>BAFRA AKTEKKE YATILI BÖLGE ORTAOKULU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475656" y="3284984"/>
            <a:ext cx="6400800" cy="1968624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ÖFKE KONTROLÜ</a:t>
            </a:r>
          </a:p>
          <a:p>
            <a:r>
              <a:rPr lang="tr-TR" sz="2000" dirty="0" smtClean="0">
                <a:solidFill>
                  <a:schemeClr val="accent2">
                    <a:lumMod val="75000"/>
                  </a:schemeClr>
                </a:solidFill>
              </a:rPr>
              <a:t>VELİ REHBERİ</a:t>
            </a:r>
            <a:endParaRPr lang="tr-TR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90" y="620688"/>
            <a:ext cx="216024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567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992888" cy="531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399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Sen Dili Yerine Ben Dili Kullanın: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i="1" dirty="0">
                <a:solidFill>
                  <a:srgbClr val="7030A0"/>
                </a:solidFill>
              </a:rPr>
              <a:t>Sen Dili: </a:t>
            </a:r>
            <a:r>
              <a:rPr lang="tr-TR" i="1" dirty="0"/>
              <a:t>Beni incitmekten zevk alıyorsun.</a:t>
            </a:r>
            <a:endParaRPr lang="tr-TR" dirty="0"/>
          </a:p>
          <a:p>
            <a:r>
              <a:rPr lang="tr-TR" i="1" dirty="0">
                <a:solidFill>
                  <a:srgbClr val="FF0000"/>
                </a:solidFill>
              </a:rPr>
              <a:t> Ben Dili: </a:t>
            </a:r>
            <a:r>
              <a:rPr lang="tr-TR" i="1" dirty="0"/>
              <a:t>Bu davranışın beni çok incitti.</a:t>
            </a:r>
            <a:endParaRPr lang="tr-TR" dirty="0"/>
          </a:p>
          <a:p>
            <a:pPr marL="0" indent="0">
              <a:buNone/>
            </a:pPr>
            <a:r>
              <a:rPr lang="tr-TR" i="1" dirty="0"/>
              <a:t> </a:t>
            </a:r>
            <a:endParaRPr lang="tr-TR" dirty="0"/>
          </a:p>
          <a:p>
            <a:r>
              <a:rPr lang="tr-TR" i="1" dirty="0">
                <a:solidFill>
                  <a:srgbClr val="7030A0"/>
                </a:solidFill>
              </a:rPr>
              <a:t> Sen Dili: </a:t>
            </a:r>
            <a:r>
              <a:rPr lang="tr-TR" i="1" dirty="0"/>
              <a:t>Zaten bana hiç zaman ayırmazsın, hep çok işin vardır.</a:t>
            </a:r>
            <a:endParaRPr lang="tr-TR" dirty="0"/>
          </a:p>
          <a:p>
            <a:r>
              <a:rPr lang="tr-TR" i="1" dirty="0"/>
              <a:t> </a:t>
            </a:r>
            <a:r>
              <a:rPr lang="tr-TR" i="1" dirty="0">
                <a:solidFill>
                  <a:srgbClr val="FF0000"/>
                </a:solidFill>
              </a:rPr>
              <a:t>Ben Dili:</a:t>
            </a:r>
            <a:r>
              <a:rPr lang="tr-TR" i="1" dirty="0"/>
              <a:t> Bana daha çok zaman ayırırsan mutlu olurum.</a:t>
            </a:r>
            <a:r>
              <a:rPr lang="tr-TR" dirty="0"/>
              <a:t>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124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Öfkenizin Farkında Olmanız İçin Kendinize Sorabileceğiniz Sorular: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Daha çok nelere öfkeleniyorum?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Öfkelendiğimde ne şekilde davranıyorum?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Öfkem geçince ne hissediyorum?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Öfkemin başkalrına etkisi ne oluyor?</a:t>
            </a:r>
          </a:p>
          <a:p>
            <a:r>
              <a:rPr lang="tr-TR" dirty="0" smtClean="0">
                <a:solidFill>
                  <a:srgbClr val="7030A0"/>
                </a:solidFill>
              </a:rPr>
              <a:t>Öfkemi nasıl kabul edebilir, nasıl zararsız bir şekilde ifade edebilirim?</a:t>
            </a:r>
            <a:endParaRPr lang="tr-TR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269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754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365104"/>
            <a:ext cx="8229600" cy="1761059"/>
          </a:xfrm>
        </p:spPr>
        <p:txBody>
          <a:bodyPr/>
          <a:lstStyle/>
          <a:p>
            <a:r>
              <a:rPr lang="tr-TR" dirty="0" smtClean="0"/>
              <a:t>Rehber Öğretmen/ Psikolojik Danışman </a:t>
            </a:r>
          </a:p>
          <a:p>
            <a:r>
              <a:rPr lang="tr-TR" dirty="0" smtClean="0"/>
              <a:t>Nursena Öğreten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0326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tr-TR" dirty="0" smtClean="0"/>
              <a:t>Günümüzde çocuklar bir çok durumda sabırsızlık gösterebiliyor. Arkadaş ilişkilerindeki sorunlar, televizyonda izledikleri filmler, cep telefonunda oynadıkları oyunlar çocuklarınızın öfkeli davranışlar göstermesine sebep olabilir.</a:t>
            </a:r>
          </a:p>
          <a:p>
            <a:endParaRPr lang="tr-TR" dirty="0" smtClean="0"/>
          </a:p>
          <a:p>
            <a:r>
              <a:rPr lang="tr-TR" dirty="0" smtClean="0"/>
              <a:t>Onlarla iletişim kurarken siz veliler de çatışma içerisinde bulunabilir, çocuğunuzla sağlıklı bir iletişim kuramayabilirsiniz.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29821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Öfkeli Olduğunuzda;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Sizin öfkeniz, çocuğunuzun kendi davranışının altındaki </a:t>
            </a:r>
            <a:r>
              <a:rPr lang="tr-TR" dirty="0" smtClean="0">
                <a:solidFill>
                  <a:srgbClr val="FF0000"/>
                </a:solidFill>
              </a:rPr>
              <a:t>gerçek nedeni </a:t>
            </a:r>
            <a:r>
              <a:rPr lang="tr-TR" dirty="0" smtClean="0"/>
              <a:t>anlamanızı engeller.</a:t>
            </a:r>
          </a:p>
          <a:p>
            <a:r>
              <a:rPr lang="tr-TR" dirty="0" smtClean="0"/>
              <a:t>Öfkeli davranışınız çocuğunuzda kendisini </a:t>
            </a:r>
            <a:r>
              <a:rPr lang="tr-TR" dirty="0" smtClean="0">
                <a:solidFill>
                  <a:srgbClr val="FF0000"/>
                </a:solidFill>
              </a:rPr>
              <a:t>değersiz hissetme, anlaşılmama </a:t>
            </a:r>
            <a:r>
              <a:rPr lang="tr-TR" dirty="0" smtClean="0"/>
              <a:t>duyguları oluşturabilir.</a:t>
            </a:r>
          </a:p>
          <a:p>
            <a:r>
              <a:rPr lang="tr-TR" dirty="0" smtClean="0"/>
              <a:t>Çocuk böyle bir durumda kendisini </a:t>
            </a:r>
            <a:r>
              <a:rPr lang="tr-TR" dirty="0" smtClean="0">
                <a:solidFill>
                  <a:srgbClr val="FF0000"/>
                </a:solidFill>
              </a:rPr>
              <a:t>yalnız</a:t>
            </a:r>
            <a:r>
              <a:rPr lang="tr-TR" dirty="0" smtClean="0"/>
              <a:t> hissedebilir.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1597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ÖFKE NEDEN ORTAYA ÇIKAR?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tr-TR" dirty="0" smtClean="0"/>
              <a:t>Engellenme, saldırıya uğrama, tehdit edilme gibi durumlarda hissedilen ve genellikle neden olan kişiye ya da şeye yönelik saldırgan davranışlarla sonuçlanabilen yoğun duygusal tepkidir.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09493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Öfkenin Özellikleri: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1-Planlı değildir.</a:t>
            </a:r>
          </a:p>
          <a:p>
            <a:r>
              <a:rPr lang="tr-TR" dirty="0" smtClean="0"/>
              <a:t>2-Evrensel bir duygudur.</a:t>
            </a:r>
          </a:p>
          <a:p>
            <a:r>
              <a:rPr lang="tr-TR" dirty="0" smtClean="0"/>
              <a:t>3-Kişiyi eleştiriye ve saldırıya açık hale getirebilir.</a:t>
            </a:r>
          </a:p>
          <a:p>
            <a:r>
              <a:rPr lang="tr-TR" dirty="0" smtClean="0"/>
              <a:t>4-Öğrenilmiş bir davranıştır.</a:t>
            </a:r>
          </a:p>
          <a:p>
            <a:r>
              <a:rPr lang="tr-TR" dirty="0" smtClean="0"/>
              <a:t>5-Öfkeyi ifade ediş şekli kişiden kişiye değişebilir.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2929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Öfkenin 4 Aşaması:</a:t>
            </a:r>
            <a:endParaRPr lang="tr-TR" dirty="0"/>
          </a:p>
        </p:txBody>
      </p:sp>
      <p:sp>
        <p:nvSpPr>
          <p:cNvPr id="4" name="Aşağı Ok 3"/>
          <p:cNvSpPr/>
          <p:nvPr/>
        </p:nvSpPr>
        <p:spPr>
          <a:xfrm>
            <a:off x="539552" y="1710064"/>
            <a:ext cx="1800200" cy="158417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Aşağı Ok 4"/>
          <p:cNvSpPr/>
          <p:nvPr/>
        </p:nvSpPr>
        <p:spPr>
          <a:xfrm>
            <a:off x="2627784" y="1710064"/>
            <a:ext cx="1800200" cy="1584176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Aşağı Ok 5"/>
          <p:cNvSpPr/>
          <p:nvPr/>
        </p:nvSpPr>
        <p:spPr>
          <a:xfrm>
            <a:off x="4839142" y="1674060"/>
            <a:ext cx="1821090" cy="1656184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6948264" y="1638056"/>
            <a:ext cx="1800200" cy="1728192"/>
          </a:xfrm>
          <a:prstGeom prst="downArrow">
            <a:avLst>
              <a:gd name="adj1" fmla="val 50000"/>
              <a:gd name="adj2" fmla="val 489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95536" y="3861048"/>
            <a:ext cx="1944216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DÜŞÜNCE </a:t>
            </a:r>
            <a:endParaRPr lang="tr-TR" dirty="0"/>
          </a:p>
        </p:txBody>
      </p:sp>
      <p:sp>
        <p:nvSpPr>
          <p:cNvPr id="9" name="Dikdörtgen 8"/>
          <p:cNvSpPr/>
          <p:nvPr/>
        </p:nvSpPr>
        <p:spPr>
          <a:xfrm>
            <a:off x="2699792" y="3861048"/>
            <a:ext cx="187220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DUYGU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4932040" y="3861048"/>
            <a:ext cx="187220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İLETİŞİM </a:t>
            </a:r>
            <a:endParaRPr lang="tr-TR" dirty="0"/>
          </a:p>
        </p:txBody>
      </p:sp>
      <p:sp>
        <p:nvSpPr>
          <p:cNvPr id="11" name="Dikdörtgen 10"/>
          <p:cNvSpPr/>
          <p:nvPr/>
        </p:nvSpPr>
        <p:spPr>
          <a:xfrm>
            <a:off x="7020272" y="3861048"/>
            <a:ext cx="1872208" cy="2016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DAVRANIŞ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2627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Öfke Ne </a:t>
            </a:r>
            <a:r>
              <a:rPr lang="tr-TR" dirty="0" smtClean="0"/>
              <a:t>Değildir?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tr-TR" dirty="0"/>
              <a:t>Öfke bir problem çözme </a:t>
            </a:r>
            <a:r>
              <a:rPr lang="tr-TR" dirty="0" smtClean="0"/>
              <a:t>aracı DEĞİLDİR.</a:t>
            </a:r>
          </a:p>
          <a:p>
            <a:r>
              <a:rPr lang="tr-TR" dirty="0"/>
              <a:t>Öfke bir öç alma veya intikam </a:t>
            </a:r>
            <a:r>
              <a:rPr lang="tr-TR" dirty="0" smtClean="0"/>
              <a:t>yolu DEĞİLDİR.</a:t>
            </a:r>
          </a:p>
          <a:p>
            <a:r>
              <a:rPr lang="tr-TR" dirty="0"/>
              <a:t>Öfke başkalarını suçlama </a:t>
            </a:r>
            <a:r>
              <a:rPr lang="tr-TR" dirty="0" smtClean="0"/>
              <a:t>biçimi DEĞİLDİR.</a:t>
            </a:r>
          </a:p>
          <a:p>
            <a:r>
              <a:rPr lang="tr-TR" dirty="0"/>
              <a:t>Öfke başkalarını kontrol etme </a:t>
            </a:r>
            <a:r>
              <a:rPr lang="tr-TR" dirty="0" smtClean="0"/>
              <a:t>yolu DEĞİLDİR.</a:t>
            </a:r>
          </a:p>
          <a:p>
            <a:r>
              <a:rPr lang="tr-TR" dirty="0"/>
              <a:t>Öfke bir haklı olma yolu </a:t>
            </a:r>
            <a:r>
              <a:rPr lang="tr-TR" dirty="0" smtClean="0"/>
              <a:t>DEĞİLDİR.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6063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Öfkenin Olumlu ve Olumsuz Tarafı: 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827584" y="2276872"/>
            <a:ext cx="3168352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1-Bireyi </a:t>
            </a:r>
            <a:r>
              <a:rPr lang="tr-TR" dirty="0"/>
              <a:t>canlandıran bir </a:t>
            </a:r>
            <a:r>
              <a:rPr lang="tr-TR" dirty="0" smtClean="0"/>
              <a:t>duygudur.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2-Haksız bir durumu ortadsan kaldırmada yardımcıdır.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3-Bir </a:t>
            </a:r>
            <a:r>
              <a:rPr lang="tr-TR" dirty="0"/>
              <a:t>şeylerin bizi rahatsız ettiğini ifade etmek için kullanılan bir </a:t>
            </a:r>
            <a:r>
              <a:rPr lang="tr-TR" dirty="0" smtClean="0"/>
              <a:t>mesaj şeklidir.</a:t>
            </a:r>
          </a:p>
          <a:p>
            <a:pPr algn="ctr"/>
            <a:endParaRPr lang="tr-TR" dirty="0" smtClean="0"/>
          </a:p>
          <a:p>
            <a:pPr algn="ctr"/>
            <a:r>
              <a:rPr lang="tr-TR" dirty="0" smtClean="0"/>
              <a:t>4-Kişinin kendini korumasını sağlar.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4427984" y="2276872"/>
            <a:ext cx="3096344" cy="3600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1-Kişiler arası ilişkilere zarar verir.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2-Fiziksel ve ruhsal sorunlar ortaya çıkabilir.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3-Dikkat dağınıklığına sebep olur.</a:t>
            </a:r>
          </a:p>
          <a:p>
            <a:pPr algn="ctr"/>
            <a:endParaRPr lang="tr-TR" dirty="0"/>
          </a:p>
          <a:p>
            <a:pPr algn="ctr"/>
            <a:r>
              <a:rPr lang="tr-TR" dirty="0" smtClean="0"/>
              <a:t>4-Depresyona sebep olabilir.</a:t>
            </a:r>
            <a:endParaRPr lang="tr-TR" dirty="0"/>
          </a:p>
        </p:txBody>
      </p:sp>
      <p:sp>
        <p:nvSpPr>
          <p:cNvPr id="6" name="Dikdörtgen 5"/>
          <p:cNvSpPr/>
          <p:nvPr/>
        </p:nvSpPr>
        <p:spPr>
          <a:xfrm>
            <a:off x="827584" y="1484784"/>
            <a:ext cx="3168352" cy="698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Olumlu</a:t>
            </a:r>
            <a:endParaRPr lang="tr-TR" dirty="0"/>
          </a:p>
        </p:txBody>
      </p:sp>
      <p:sp>
        <p:nvSpPr>
          <p:cNvPr id="7" name="Dikdörtgen 6"/>
          <p:cNvSpPr/>
          <p:nvPr/>
        </p:nvSpPr>
        <p:spPr>
          <a:xfrm>
            <a:off x="4427984" y="1484784"/>
            <a:ext cx="3096344" cy="6983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Olumsuz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85260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Çocuğunuzla İletişim Kurarken;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/>
          <a:lstStyle/>
          <a:p>
            <a:r>
              <a:rPr lang="tr-TR" dirty="0" smtClean="0"/>
              <a:t>Çocuğunuzun davranışını yaşına göre değerlendirin.</a:t>
            </a:r>
          </a:p>
          <a:p>
            <a:r>
              <a:rPr lang="tr-TR" dirty="0" smtClean="0"/>
              <a:t>Onunla savaşmayın.</a:t>
            </a:r>
          </a:p>
          <a:p>
            <a:r>
              <a:rPr lang="tr-TR" dirty="0" smtClean="0"/>
              <a:t>Davranışının sebebine odaklanın.</a:t>
            </a:r>
          </a:p>
          <a:p>
            <a:r>
              <a:rPr lang="tr-TR" dirty="0" smtClean="0"/>
              <a:t>Düşüncelerinizi değiştirin veya kendinize onunla konuşmak için biraz zaman verin. Sakinleştiğinizde konuşmaya başlayın.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2770795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360</Words>
  <Application>Microsoft Office PowerPoint</Application>
  <PresentationFormat>Ekran Gösterisi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BAFRA AKTEKKE YATILI BÖLGE ORTAOKULU</vt:lpstr>
      <vt:lpstr>PowerPoint Sunusu</vt:lpstr>
      <vt:lpstr>Öfkeli Olduğunuzda;</vt:lpstr>
      <vt:lpstr>ÖFKE NEDEN ORTAYA ÇIKAR?</vt:lpstr>
      <vt:lpstr>Öfkenin Özellikleri: </vt:lpstr>
      <vt:lpstr>Öfkenin 4 Aşaması:</vt:lpstr>
      <vt:lpstr>Öfke Ne Değildir?</vt:lpstr>
      <vt:lpstr>Öfkenin Olumlu ve Olumsuz Tarafı: </vt:lpstr>
      <vt:lpstr>Çocuğunuzla İletişim Kurarken;</vt:lpstr>
      <vt:lpstr>PowerPoint Sunusu</vt:lpstr>
      <vt:lpstr>Sen Dili Yerine Ben Dili Kullanın:</vt:lpstr>
      <vt:lpstr>Öfkenizin Farkında Olmanız İçin Kendinize Sorabileceğiniz Sorular:</vt:lpstr>
      <vt:lpstr>PowerPoint Sunusu</vt:lpstr>
      <vt:lpstr>PowerPoint Sunusu</vt:lpstr>
    </vt:vector>
  </TitlesOfParts>
  <Company>-=[By NeC]=-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 i3</dc:creator>
  <cp:lastModifiedBy>Pc i3</cp:lastModifiedBy>
  <cp:revision>10</cp:revision>
  <dcterms:created xsi:type="dcterms:W3CDTF">2020-10-30T07:30:10Z</dcterms:created>
  <dcterms:modified xsi:type="dcterms:W3CDTF">2020-10-30T11:26:50Z</dcterms:modified>
</cp:coreProperties>
</file>